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6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K43102E" initials="H" lastIdx="1" clrIdx="0">
    <p:extLst>
      <p:ext uri="{19B8F6BF-5375-455C-9EA6-DF929625EA0E}">
        <p15:presenceInfo xmlns:p15="http://schemas.microsoft.com/office/powerpoint/2012/main" userId="HK43102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99FF"/>
    <a:srgbClr val="FF6699"/>
    <a:srgbClr val="FF6600"/>
    <a:srgbClr val="0066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D969DE-6F3A-DA08-DBD4-E8F0DDCDE308}" v="2" dt="2023-05-29T07:22:12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E97A4-2541-446A-8ECA-593718F2672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6A3E4-7211-4D08-9D0F-9C8BB42CB1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802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883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79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51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0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73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43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02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79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44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72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62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ABD0C-7689-4FA1-A38C-BBD4B7665C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2740D-79B2-4583-BB4E-B051FDB8E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53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75C4CC-218E-485D-A275-D352CD740F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DFA4DFE-90E7-41B9-8F94-F2D8200AB4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D19FD35A-4B75-103B-CA8D-BE685FD3D944}"/>
              </a:ext>
            </a:extLst>
          </p:cNvPr>
          <p:cNvGrpSpPr/>
          <p:nvPr/>
        </p:nvGrpSpPr>
        <p:grpSpPr>
          <a:xfrm>
            <a:off x="0" y="0"/>
            <a:ext cx="9906000" cy="6858000"/>
            <a:chOff x="0" y="0"/>
            <a:chExt cx="9906000" cy="6858000"/>
          </a:xfrm>
        </p:grpSpPr>
        <p:pic>
          <p:nvPicPr>
            <p:cNvPr id="4" name="図 3" descr="背景パターン&#10;&#10;自動的に生成された説明">
              <a:extLst>
                <a:ext uri="{FF2B5EF4-FFF2-40B4-BE49-F238E27FC236}">
                  <a16:creationId xmlns:a16="http://schemas.microsoft.com/office/drawing/2014/main" id="{BC37C5B8-3701-4271-914A-E8C34AEB5E2E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906000" cy="6858000"/>
            </a:xfrm>
            <a:prstGeom prst="rect">
              <a:avLst/>
            </a:prstGeom>
          </p:spPr>
        </p:pic>
        <p:sp>
          <p:nvSpPr>
            <p:cNvPr id="6" name="テキスト ボックス 4">
              <a:extLst>
                <a:ext uri="{FF2B5EF4-FFF2-40B4-BE49-F238E27FC236}">
                  <a16:creationId xmlns:a16="http://schemas.microsoft.com/office/drawing/2014/main" id="{6AE20865-9F9A-40E4-82E2-F8B6B16715B6}"/>
                </a:ext>
              </a:extLst>
            </p:cNvPr>
            <p:cNvSpPr txBox="1"/>
            <p:nvPr/>
          </p:nvSpPr>
          <p:spPr>
            <a:xfrm>
              <a:off x="1523344" y="2262855"/>
              <a:ext cx="6858000" cy="260985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US" sz="105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 </a:t>
              </a:r>
              <a:endParaRPr lang="ja-JP" altLang="en-US" sz="105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B2C1938-B085-6648-005E-6136F1DD1DC0}"/>
              </a:ext>
            </a:extLst>
          </p:cNvPr>
          <p:cNvGrpSpPr/>
          <p:nvPr/>
        </p:nvGrpSpPr>
        <p:grpSpPr>
          <a:xfrm>
            <a:off x="7453671" y="1101391"/>
            <a:ext cx="1412596" cy="1203563"/>
            <a:chOff x="7675046" y="1168766"/>
            <a:chExt cx="1412596" cy="1203563"/>
          </a:xfrm>
        </p:grpSpPr>
        <p:sp>
          <p:nvSpPr>
            <p:cNvPr id="23" name="テキスト ボックス 3">
              <a:extLst>
                <a:ext uri="{FF2B5EF4-FFF2-40B4-BE49-F238E27FC236}">
                  <a16:creationId xmlns:a16="http://schemas.microsoft.com/office/drawing/2014/main" id="{0575E4B8-1522-FE92-EF5D-8D2B35940E9E}"/>
                </a:ext>
              </a:extLst>
            </p:cNvPr>
            <p:cNvSpPr txBox="1"/>
            <p:nvPr/>
          </p:nvSpPr>
          <p:spPr>
            <a:xfrm>
              <a:off x="7874503" y="1168766"/>
              <a:ext cx="922665" cy="891399"/>
            </a:xfrm>
            <a:prstGeom prst="rect">
              <a:avLst/>
            </a:prstGeom>
            <a:solidFill>
              <a:schemeClr val="lt1">
                <a:alpha val="70000"/>
              </a:schemeClr>
            </a:solidFill>
            <a:ln w="34925" cmpd="sng">
              <a:solidFill>
                <a:srgbClr val="FF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ts val="1300"/>
                </a:lnSpc>
              </a:pPr>
              <a:r>
                <a:rPr lang="ja-JP" sz="900" b="1" kern="100" dirty="0">
                  <a:solidFill>
                    <a:srgbClr val="FF0000"/>
                  </a:solidFill>
                  <a:effectLst/>
                  <a:ea typeface="游明朝" panose="02020400000000000000" pitchFamily="18" charset="-128"/>
                  <a:cs typeface="Times New Roman" panose="02020603050405020304" pitchFamily="18" charset="0"/>
                </a:rPr>
                <a:t>拠点</a:t>
              </a:r>
              <a:r>
                <a:rPr lang="en-US" sz="900" b="1" kern="100" dirty="0">
                  <a:solidFill>
                    <a:srgbClr val="FF0000"/>
                  </a:solidFill>
                  <a:effectLst/>
                  <a:ea typeface="游明朝" panose="02020400000000000000" pitchFamily="18" charset="-128"/>
                  <a:cs typeface="Times New Roman" panose="02020603050405020304" pitchFamily="18" charset="0"/>
                </a:rPr>
                <a:t>HP</a:t>
              </a:r>
              <a:r>
                <a:rPr lang="ja-JP" sz="900" b="1" kern="100" dirty="0">
                  <a:solidFill>
                    <a:srgbClr val="FF0000"/>
                  </a:solidFill>
                  <a:effectLst/>
                  <a:ea typeface="游明朝" panose="02020400000000000000" pitchFamily="18" charset="-128"/>
                  <a:cs typeface="Times New Roman" panose="02020603050405020304" pitchFamily="18" charset="0"/>
                </a:rPr>
                <a:t>の</a:t>
              </a:r>
              <a:r>
                <a:rPr lang="en-US" sz="900" b="1" kern="100" dirty="0">
                  <a:solidFill>
                    <a:srgbClr val="FF0000"/>
                  </a:solidFill>
                  <a:effectLst/>
                  <a:ea typeface="游明朝" panose="02020400000000000000" pitchFamily="18" charset="-128"/>
                  <a:cs typeface="Times New Roman" panose="02020603050405020304" pitchFamily="18" charset="0"/>
                </a:rPr>
                <a:t>QR</a:t>
              </a:r>
              <a:r>
                <a:rPr lang="ja-JP" sz="900" b="1" kern="100" dirty="0">
                  <a:solidFill>
                    <a:srgbClr val="FF0000"/>
                  </a:solidFill>
                  <a:effectLst/>
                  <a:ea typeface="游明朝" panose="02020400000000000000" pitchFamily="18" charset="-128"/>
                  <a:cs typeface="Times New Roman" panose="02020603050405020304" pitchFamily="18" charset="0"/>
                </a:rPr>
                <a:t>コード</a:t>
              </a:r>
              <a:endParaRPr lang="ja-JP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2320CBF9-70CB-F9BE-469B-CE1D258CB3DF}"/>
                </a:ext>
              </a:extLst>
            </p:cNvPr>
            <p:cNvSpPr txBox="1"/>
            <p:nvPr/>
          </p:nvSpPr>
          <p:spPr>
            <a:xfrm>
              <a:off x="7675046" y="2095330"/>
              <a:ext cx="14125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HP</a:t>
              </a:r>
              <a:r>
                <a:rPr kumimoji="1" lang="ja-JP" altLang="en-US" sz="12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はこちらから</a:t>
              </a: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FB0DE3-0285-9BAD-B62A-19C8E1FB88A9}"/>
              </a:ext>
            </a:extLst>
          </p:cNvPr>
          <p:cNvSpPr txBox="1"/>
          <p:nvPr/>
        </p:nvSpPr>
        <p:spPr>
          <a:xfrm>
            <a:off x="2504823" y="952315"/>
            <a:ext cx="489635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子育てひろば開催中！</a:t>
            </a:r>
            <a:endParaRPr kumimoji="1" lang="en-US" altLang="ja-JP" sz="2400" dirty="0">
              <a:solidFill>
                <a:srgbClr val="FF66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対象：０～２歳のお子様と保護者様</a:t>
            </a:r>
            <a:endParaRPr kumimoji="1" lang="en-US" altLang="ja-JP" dirty="0">
              <a:solidFill>
                <a:srgbClr val="FF66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時間：活動内容により開始時間が異なります。</a:t>
            </a:r>
            <a:endParaRPr kumimoji="1" lang="en-US" altLang="ja-JP" dirty="0">
              <a:solidFill>
                <a:srgbClr val="FF66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詳しくは</a:t>
            </a:r>
            <a:r>
              <a:rPr kumimoji="1" lang="en-US" altLang="ja-JP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</a:t>
            </a:r>
            <a:r>
              <a:rPr kumimoji="1" lang="ja-JP" altLang="en-US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をご覧ください！</a:t>
            </a:r>
            <a:endParaRPr kumimoji="1" lang="en-US" altLang="ja-JP" dirty="0">
              <a:solidFill>
                <a:srgbClr val="FF66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E78517B4-C625-042E-FAC9-6C0BC4446866}"/>
              </a:ext>
            </a:extLst>
          </p:cNvPr>
          <p:cNvGrpSpPr/>
          <p:nvPr/>
        </p:nvGrpSpPr>
        <p:grpSpPr>
          <a:xfrm>
            <a:off x="950722" y="2284912"/>
            <a:ext cx="8003242" cy="2315892"/>
            <a:chOff x="1010917" y="2470434"/>
            <a:chExt cx="8003242" cy="2095049"/>
          </a:xfrm>
        </p:grpSpPr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9FD52A01-BCD7-D980-14CC-5B140CDB74C1}"/>
                </a:ext>
              </a:extLst>
            </p:cNvPr>
            <p:cNvSpPr/>
            <p:nvPr/>
          </p:nvSpPr>
          <p:spPr>
            <a:xfrm>
              <a:off x="1010917" y="2470434"/>
              <a:ext cx="2627697" cy="2079057"/>
            </a:xfrm>
            <a:prstGeom prst="ellipse">
              <a:avLst/>
            </a:prstGeom>
            <a:noFill/>
            <a:ln w="190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D2BF76F1-8004-419E-3B13-58EDAA796149}"/>
                </a:ext>
              </a:extLst>
            </p:cNvPr>
            <p:cNvSpPr/>
            <p:nvPr/>
          </p:nvSpPr>
          <p:spPr>
            <a:xfrm>
              <a:off x="3701715" y="2480418"/>
              <a:ext cx="2627697" cy="2079057"/>
            </a:xfrm>
            <a:prstGeom prst="ellipse">
              <a:avLst/>
            </a:prstGeom>
            <a:noFill/>
            <a:ln w="190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楕円 24">
              <a:extLst>
                <a:ext uri="{FF2B5EF4-FFF2-40B4-BE49-F238E27FC236}">
                  <a16:creationId xmlns:a16="http://schemas.microsoft.com/office/drawing/2014/main" id="{FC52D87B-3615-17EB-072A-0A02D7601C64}"/>
                </a:ext>
              </a:extLst>
            </p:cNvPr>
            <p:cNvSpPr/>
            <p:nvPr/>
          </p:nvSpPr>
          <p:spPr>
            <a:xfrm>
              <a:off x="6386462" y="2486426"/>
              <a:ext cx="2627697" cy="2079057"/>
            </a:xfrm>
            <a:prstGeom prst="ellipse">
              <a:avLst/>
            </a:prstGeom>
            <a:noFill/>
            <a:ln w="1905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1">
            <a:extLst>
              <a:ext uri="{FF2B5EF4-FFF2-40B4-BE49-F238E27FC236}">
                <a16:creationId xmlns:a16="http://schemas.microsoft.com/office/drawing/2014/main" id="{C4DADACF-7EB5-4B26-8E59-A9680DBA814D}"/>
              </a:ext>
            </a:extLst>
          </p:cNvPr>
          <p:cNvSpPr txBox="1"/>
          <p:nvPr/>
        </p:nvSpPr>
        <p:spPr>
          <a:xfrm>
            <a:off x="1468938" y="255074"/>
            <a:ext cx="6966811" cy="702782"/>
          </a:xfrm>
          <a:prstGeom prst="rect">
            <a:avLst/>
          </a:prstGeom>
          <a:solidFill>
            <a:srgbClr val="FFFFFF">
              <a:alpha val="40000"/>
            </a:srgb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200" kern="100" dirty="0">
                <a:solidFill>
                  <a:srgbClr val="1F4E79"/>
                </a:solidFill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ニチイキッズところざわ保育園</a:t>
            </a:r>
            <a:endParaRPr lang="ja-JP" altLang="en-US" sz="105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5D710E7-0364-8F90-59F7-73C51911368B}"/>
              </a:ext>
            </a:extLst>
          </p:cNvPr>
          <p:cNvSpPr txBox="1"/>
          <p:nvPr/>
        </p:nvSpPr>
        <p:spPr>
          <a:xfrm>
            <a:off x="5485743" y="4645741"/>
            <a:ext cx="41388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ご予約・お問い合わせ</a:t>
            </a:r>
            <a:endParaRPr kumimoji="1" lang="en-US" altLang="ja-JP" sz="1600" dirty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en-US" altLang="ja-JP" sz="1600" dirty="0">
                <a:solidFill>
                  <a:srgbClr val="0070C0"/>
                </a:solidFill>
              </a:rPr>
              <a:t>	</a:t>
            </a:r>
            <a:r>
              <a:rPr kumimoji="1" lang="en-US" altLang="ja-JP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TEL</a:t>
            </a:r>
            <a:r>
              <a:rPr kumimoji="1" lang="ja-JP" altLang="en-US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en-US" altLang="ja-JP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04-2903-2500</a:t>
            </a:r>
          </a:p>
          <a:p>
            <a:r>
              <a:rPr kumimoji="1" lang="en-US" altLang="ja-JP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	</a:t>
            </a:r>
            <a:r>
              <a:rPr kumimoji="1" lang="ja-JP" altLang="en-US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（平日　</a:t>
            </a:r>
            <a:r>
              <a:rPr kumimoji="1" lang="en-US" altLang="ja-JP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9</a:t>
            </a:r>
            <a:r>
              <a:rPr kumimoji="1" lang="ja-JP" altLang="en-US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kumimoji="1" lang="en-US" altLang="ja-JP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00</a:t>
            </a:r>
            <a:r>
              <a:rPr kumimoji="1" lang="ja-JP" altLang="en-US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kumimoji="1" lang="en-US" altLang="ja-JP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17</a:t>
            </a:r>
            <a:r>
              <a:rPr kumimoji="1" lang="ja-JP" altLang="en-US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kumimoji="1" lang="en-US" altLang="ja-JP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00</a:t>
            </a:r>
            <a:r>
              <a:rPr kumimoji="1" lang="ja-JP" altLang="en-US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  <a:endParaRPr kumimoji="1" lang="en-US" altLang="ja-JP" sz="16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en-US" altLang="ja-JP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	</a:t>
            </a:r>
            <a:r>
              <a:rPr kumimoji="1" lang="ja-JP" altLang="en-US" sz="16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　小川</a:t>
            </a:r>
          </a:p>
        </p:txBody>
      </p:sp>
      <p:sp>
        <p:nvSpPr>
          <p:cNvPr id="30" name="星: 5 pt 29">
            <a:extLst>
              <a:ext uri="{FF2B5EF4-FFF2-40B4-BE49-F238E27FC236}">
                <a16:creationId xmlns:a16="http://schemas.microsoft.com/office/drawing/2014/main" id="{5F86D185-4DD7-28F5-E600-ED4A38DF9573}"/>
              </a:ext>
            </a:extLst>
          </p:cNvPr>
          <p:cNvSpPr/>
          <p:nvPr/>
        </p:nvSpPr>
        <p:spPr>
          <a:xfrm rot="20675542">
            <a:off x="798877" y="801550"/>
            <a:ext cx="1656254" cy="1434001"/>
          </a:xfrm>
          <a:prstGeom prst="star5">
            <a:avLst>
              <a:gd name="adj" fmla="val 29587"/>
              <a:gd name="hf" fmla="val 105146"/>
              <a:gd name="vf" fmla="val 110557"/>
            </a:avLst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参加料</a:t>
            </a:r>
            <a:endParaRPr kumimoji="1"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無料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DF032F1-1C47-27E3-73BA-ACFD8239991E}"/>
              </a:ext>
            </a:extLst>
          </p:cNvPr>
          <p:cNvSpPr txBox="1"/>
          <p:nvPr/>
        </p:nvSpPr>
        <p:spPr>
          <a:xfrm>
            <a:off x="3756687" y="2352427"/>
            <a:ext cx="252788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kumimoji="1" lang="en-US" altLang="ja-JP" sz="2400" dirty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</a:t>
            </a:r>
            <a:r>
              <a:rPr kumimoji="1" lang="ja-JP" altLang="en-US" sz="2400" dirty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endParaRPr kumimoji="1" lang="en-US" altLang="ja-JP" sz="2400" dirty="0">
              <a:solidFill>
                <a:srgbClr val="92D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</a:t>
            </a:r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保育園って</a:t>
            </a:r>
            <a:endParaRPr kumimoji="1" lang="en-US" altLang="ja-JP" sz="2000" dirty="0">
              <a:solidFill>
                <a:schemeClr val="accent6">
                  <a:lumMod val="60000"/>
                  <a:lumOff val="4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どんなところ？</a:t>
            </a:r>
            <a:endParaRPr kumimoji="1" lang="en-US" altLang="ja-JP" sz="2000" dirty="0">
              <a:solidFill>
                <a:schemeClr val="accent6">
                  <a:lumMod val="60000"/>
                  <a:lumOff val="4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28</a:t>
            </a:r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金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英語レッスン</a:t>
            </a:r>
            <a:endParaRPr kumimoji="1" lang="en-US" altLang="ja-JP" sz="2000" dirty="0">
              <a:solidFill>
                <a:schemeClr val="accent6">
                  <a:lumMod val="60000"/>
                  <a:lumOff val="4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65DCB70-2BF4-4FDA-53CE-3A24C2D8C390}"/>
              </a:ext>
            </a:extLst>
          </p:cNvPr>
          <p:cNvSpPr txBox="1"/>
          <p:nvPr/>
        </p:nvSpPr>
        <p:spPr>
          <a:xfrm>
            <a:off x="931472" y="4658419"/>
            <a:ext cx="4293925" cy="1077218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保育のお悩み・ご質問に、保育士・栄養士がお答えいたします！</a:t>
            </a:r>
            <a:endParaRPr kumimoji="1" lang="en-US" altLang="ja-JP" sz="1600" dirty="0">
              <a:solidFill>
                <a:schemeClr val="accent2">
                  <a:lumMod val="60000"/>
                  <a:lumOff val="4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見学だけでも</a:t>
            </a:r>
            <a:r>
              <a:rPr kumimoji="1" lang="en-US" altLang="ja-JP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OK</a:t>
            </a:r>
            <a:r>
              <a:rPr kumimoji="1" lang="ja-JP" altLang="en-U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です！</a:t>
            </a:r>
            <a:endParaRPr kumimoji="1" lang="en-US" altLang="ja-JP" sz="1600" dirty="0">
              <a:solidFill>
                <a:schemeClr val="accent2">
                  <a:lumMod val="60000"/>
                  <a:lumOff val="4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お気軽にお問い合わせください。</a:t>
            </a:r>
          </a:p>
        </p:txBody>
      </p:sp>
      <p:pic>
        <p:nvPicPr>
          <p:cNvPr id="37" name="図 36" descr="QR コード&#10;&#10;自動的に生成された説明">
            <a:extLst>
              <a:ext uri="{FF2B5EF4-FFF2-40B4-BE49-F238E27FC236}">
                <a16:creationId xmlns:a16="http://schemas.microsoft.com/office/drawing/2014/main" id="{6ACC395D-ED7D-AA5E-C2CD-B85C07A90E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344" y="1123054"/>
            <a:ext cx="843130" cy="84313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4F8EA4-FC35-90DB-77FC-F6866EB5DE99}"/>
              </a:ext>
            </a:extLst>
          </p:cNvPr>
          <p:cNvSpPr txBox="1"/>
          <p:nvPr/>
        </p:nvSpPr>
        <p:spPr>
          <a:xfrm>
            <a:off x="1073429" y="2412951"/>
            <a:ext cx="252788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kumimoji="1" lang="en-US" altLang="ja-JP" sz="2400" dirty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kumimoji="1" lang="ja-JP" altLang="en-US" sz="2400" dirty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endParaRPr kumimoji="1" lang="en-US" altLang="ja-JP" sz="2400" dirty="0">
              <a:solidFill>
                <a:srgbClr val="92D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１７日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金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英語レッスン</a:t>
            </a:r>
          </a:p>
          <a:p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２１日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火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保育園って</a:t>
            </a:r>
            <a:endParaRPr kumimoji="1" lang="en-US" altLang="ja-JP" sz="2000" dirty="0">
              <a:solidFill>
                <a:schemeClr val="accent6">
                  <a:lumMod val="60000"/>
                  <a:lumOff val="4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どんなところ？</a:t>
            </a:r>
            <a:endParaRPr kumimoji="1" lang="en-US" altLang="ja-JP" sz="2000" dirty="0">
              <a:solidFill>
                <a:schemeClr val="accent6">
                  <a:lumMod val="60000"/>
                  <a:lumOff val="4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739489A-2571-76EB-CF5C-A68B7D6AAFFD}"/>
              </a:ext>
            </a:extLst>
          </p:cNvPr>
          <p:cNvSpPr txBox="1"/>
          <p:nvPr/>
        </p:nvSpPr>
        <p:spPr>
          <a:xfrm>
            <a:off x="6439370" y="2388512"/>
            <a:ext cx="252788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kumimoji="1" lang="en-US" altLang="ja-JP" sz="2400" dirty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kumimoji="1" lang="ja-JP" altLang="en-US" sz="2400" dirty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endParaRPr kumimoji="1" lang="en-US" altLang="ja-JP" sz="2400" dirty="0">
              <a:solidFill>
                <a:srgbClr val="92D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火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保育園って</a:t>
            </a:r>
            <a:endParaRPr kumimoji="1" lang="en-US" altLang="ja-JP" sz="2000" dirty="0">
              <a:solidFill>
                <a:schemeClr val="accent6">
                  <a:lumMod val="60000"/>
                  <a:lumOff val="4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どんなところ？</a:t>
            </a:r>
            <a:endParaRPr kumimoji="1" lang="en-US" altLang="ja-JP" sz="2000" dirty="0">
              <a:solidFill>
                <a:schemeClr val="accent6">
                  <a:lumMod val="60000"/>
                  <a:lumOff val="4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17</a:t>
            </a:r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r>
              <a:rPr kumimoji="1" lang="en-US" altLang="ja-JP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英語レッスン</a:t>
            </a:r>
            <a:endParaRPr kumimoji="1" lang="en-US" altLang="ja-JP" sz="2000" dirty="0">
              <a:solidFill>
                <a:schemeClr val="accent6">
                  <a:lumMod val="60000"/>
                  <a:lumOff val="4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851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C1C3A1F13C6C1429F1414868A8BC22F" ma:contentTypeVersion="18" ma:contentTypeDescription="新しいドキュメントを作成します。" ma:contentTypeScope="" ma:versionID="2644daeb40a728149a31f5a0ece9b7c3">
  <xsd:schema xmlns:xsd="http://www.w3.org/2001/XMLSchema" xmlns:xs="http://www.w3.org/2001/XMLSchema" xmlns:p="http://schemas.microsoft.com/office/2006/metadata/properties" xmlns:ns2="d7737a5d-9861-44d0-a7d3-d1f49e1b629b" xmlns:ns3="b6e11dde-1002-4709-afc2-f69c44175ebe" targetNamespace="http://schemas.microsoft.com/office/2006/metadata/properties" ma:root="true" ma:fieldsID="e81b38d4eae0f2c8cc045448bf814cb8" ns2:_="" ns3:_="">
    <xsd:import namespace="d7737a5d-9861-44d0-a7d3-d1f49e1b629b"/>
    <xsd:import namespace="b6e11dde-1002-4709-afc2-f69c44175e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37a5d-9861-44d0-a7d3-d1f49e1b62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007de796-b30b-44d5-8819-c35727e702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11dde-1002-4709-afc2-f69c44175eb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0B2D696-AFDF-4D0F-BECF-52C915E6F98A}" ma:internalName="TaxCatchAll" ma:showField="CatchAllData" ma:web="{55067575-7174-47d0-a586-09dc2039b3aa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737a5d-9861-44d0-a7d3-d1f49e1b629b">
      <Terms xmlns="http://schemas.microsoft.com/office/infopath/2007/PartnerControls"/>
    </lcf76f155ced4ddcb4097134ff3c332f>
    <TaxCatchAll xmlns="b6e11dde-1002-4709-afc2-f69c44175ebe" xsi:nil="true"/>
  </documentManagement>
</p:properties>
</file>

<file path=customXml/itemProps1.xml><?xml version="1.0" encoding="utf-8"?>
<ds:datastoreItem xmlns:ds="http://schemas.openxmlformats.org/officeDocument/2006/customXml" ds:itemID="{944B53A1-5BEE-4247-8A35-92AB734A3D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737a5d-9861-44d0-a7d3-d1f49e1b629b"/>
    <ds:schemaRef ds:uri="b6e11dde-1002-4709-afc2-f69c44175e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B02494-9A62-4BBA-8F6D-1B4469E13A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18F07C-F047-4122-A628-29718935A0E9}">
  <ds:schemaRefs>
    <ds:schemaRef ds:uri="http://purl.org/dc/terms/"/>
    <ds:schemaRef ds:uri="b6e11dde-1002-4709-afc2-f69c44175eb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d7737a5d-9861-44d0-a7d3-d1f49e1b629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156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HGS創英角ﾎﾟｯﾌﾟ体</vt:lpstr>
      <vt:lpstr>HG丸ｺﾞｼｯｸM-PRO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3か月版子育てひろばチラシ</dc:title>
  <dc:creator>HK43102E</dc:creator>
  <cp:lastModifiedBy>HK533091</cp:lastModifiedBy>
  <cp:revision>53</cp:revision>
  <cp:lastPrinted>2021-04-21T03:36:50Z</cp:lastPrinted>
  <dcterms:created xsi:type="dcterms:W3CDTF">2021-04-20T04:11:22Z</dcterms:created>
  <dcterms:modified xsi:type="dcterms:W3CDTF">2025-01-22T08:11:57Z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0x0101007C1C3A1F13C6C1429F1414868A8BC22F</vt:lpwstr>
  </property>
  <property fmtid="{D5CDD505-2E9C-101B-9397-08002B2CF9AE}" pid="3" name="MediaServiceImageTags">
    <vt:lpwstr/>
  </property>
</Properties>
</file>