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61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FF"/>
    <a:srgbClr val="FF5050"/>
    <a:srgbClr val="66CCFF"/>
    <a:srgbClr val="CCFFFF"/>
    <a:srgbClr val="66FFFF"/>
    <a:srgbClr val="FF75A3"/>
    <a:srgbClr val="FFFF66"/>
    <a:srgbClr val="0033CC"/>
    <a:srgbClr val="35F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1F5C21-6512-D4C6-BDC9-549DAA8101F9}" v="1" dt="2023-06-15T01:56:02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イオンゆめみらい保育園新小松" userId="S::hst7n2@nichiigakkan.co.jp::d4cbbb72-f625-4d5d-aceb-19e931390512" providerId="AD" clId="Web-{8D1F5C21-6512-D4C6-BDC9-549DAA8101F9}"/>
    <pc:docChg chg="modSld">
      <pc:chgData name="イオンゆめみらい保育園新小松" userId="S::hst7n2@nichiigakkan.co.jp::d4cbbb72-f625-4d5d-aceb-19e931390512" providerId="AD" clId="Web-{8D1F5C21-6512-D4C6-BDC9-549DAA8101F9}" dt="2023-06-15T01:56:02.946" v="0" actId="1076"/>
      <pc:docMkLst>
        <pc:docMk/>
      </pc:docMkLst>
      <pc:sldChg chg="modSp">
        <pc:chgData name="イオンゆめみらい保育園新小松" userId="S::hst7n2@nichiigakkan.co.jp::d4cbbb72-f625-4d5d-aceb-19e931390512" providerId="AD" clId="Web-{8D1F5C21-6512-D4C6-BDC9-549DAA8101F9}" dt="2023-06-15T01:56:02.946" v="0" actId="1076"/>
        <pc:sldMkLst>
          <pc:docMk/>
          <pc:sldMk cId="646775558" sldId="261"/>
        </pc:sldMkLst>
        <pc:spChg chg="mod">
          <ac:chgData name="イオンゆめみらい保育園新小松" userId="S::hst7n2@nichiigakkan.co.jp::d4cbbb72-f625-4d5d-aceb-19e931390512" providerId="AD" clId="Web-{8D1F5C21-6512-D4C6-BDC9-549DAA8101F9}" dt="2023-06-15T01:56:02.946" v="0" actId="1076"/>
          <ac:spMkLst>
            <pc:docMk/>
            <pc:sldMk cId="646775558" sldId="261"/>
            <ac:spMk id="21" creationId="{5F2B2235-E5C7-BCE1-7940-87EC8814CC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157B4-F3B2-4901-A1BB-379C735CB4D9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7B6E1-A172-45F6-B483-C4D5918A2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55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83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5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8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85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77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16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85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02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5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395E-414C-46F1-BF72-CFCEFC026ED5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EEDA-7F6F-4827-A4EF-C9AA81BEF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67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60453" y="4176030"/>
            <a:ext cx="9779473" cy="2824014"/>
            <a:chOff x="160453" y="4176030"/>
            <a:chExt cx="9779473" cy="2824014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81" t="1" r="1834" b="62747"/>
            <a:stretch/>
          </p:blipFill>
          <p:spPr>
            <a:xfrm rot="11821642">
              <a:off x="160453" y="5360125"/>
              <a:ext cx="1934579" cy="1385477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208"/>
            <a:stretch/>
          </p:blipFill>
          <p:spPr>
            <a:xfrm>
              <a:off x="1280592" y="4176030"/>
              <a:ext cx="8659334" cy="2824014"/>
            </a:xfrm>
            <a:prstGeom prst="rect">
              <a:avLst/>
            </a:prstGeom>
          </p:spPr>
        </p:pic>
      </p:grpSp>
      <p:sp>
        <p:nvSpPr>
          <p:cNvPr id="23" name="テキスト ボックス 22"/>
          <p:cNvSpPr txBox="1"/>
          <p:nvPr/>
        </p:nvSpPr>
        <p:spPr>
          <a:xfrm rot="654843">
            <a:off x="3841885" y="423120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rgbClr val="00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子育てひろば</a:t>
            </a:r>
            <a:r>
              <a:rPr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endParaRPr kumimoji="1"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-97947" y="-315416"/>
            <a:ext cx="9993753" cy="4010553"/>
            <a:chOff x="-97947" y="-99392"/>
            <a:chExt cx="9993753" cy="4010553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723" b="40608"/>
            <a:stretch/>
          </p:blipFill>
          <p:spPr>
            <a:xfrm>
              <a:off x="-97947" y="188640"/>
              <a:ext cx="4306725" cy="3699418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81" t="1" r="1834" b="62747"/>
            <a:stretch/>
          </p:blipFill>
          <p:spPr>
            <a:xfrm>
              <a:off x="6220047" y="-99392"/>
              <a:ext cx="3657412" cy="261930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81" t="1" r="1834" b="62747"/>
            <a:stretch/>
          </p:blipFill>
          <p:spPr>
            <a:xfrm rot="2496460">
              <a:off x="7483243" y="2183369"/>
              <a:ext cx="2412563" cy="1727792"/>
            </a:xfrm>
            <a:prstGeom prst="rect">
              <a:avLst/>
            </a:prstGeom>
          </p:spPr>
        </p:pic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0CBCE4-496A-665D-AB5E-B8EB85656E7D}"/>
              </a:ext>
            </a:extLst>
          </p:cNvPr>
          <p:cNvSpPr txBox="1"/>
          <p:nvPr/>
        </p:nvSpPr>
        <p:spPr>
          <a:xfrm rot="630102">
            <a:off x="3232908" y="1152599"/>
            <a:ext cx="388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00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７月の予定</a:t>
            </a:r>
            <a:endParaRPr kumimoji="1"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10" name="Group 31">
            <a:extLst>
              <a:ext uri="{FF2B5EF4-FFF2-40B4-BE49-F238E27FC236}">
                <a16:creationId xmlns:a16="http://schemas.microsoft.com/office/drawing/2014/main" id="{6F4338F7-F515-1811-9B72-3BF5739C4EBC}"/>
              </a:ext>
            </a:extLst>
          </p:cNvPr>
          <p:cNvGrpSpPr/>
          <p:nvPr/>
        </p:nvGrpSpPr>
        <p:grpSpPr>
          <a:xfrm>
            <a:off x="471061" y="1671878"/>
            <a:ext cx="3311998" cy="2700000"/>
            <a:chOff x="56077" y="56077"/>
            <a:chExt cx="3403767" cy="3514762"/>
          </a:xfrm>
        </p:grpSpPr>
        <p:grpSp>
          <p:nvGrpSpPr>
            <p:cNvPr id="11" name="Group 32">
              <a:extLst>
                <a:ext uri="{FF2B5EF4-FFF2-40B4-BE49-F238E27FC236}">
                  <a16:creationId xmlns:a16="http://schemas.microsoft.com/office/drawing/2014/main" id="{4557F95B-1FDB-470A-B561-61E39A936F70}"/>
                </a:ext>
              </a:extLst>
            </p:cNvPr>
            <p:cNvGrpSpPr/>
            <p:nvPr/>
          </p:nvGrpSpPr>
          <p:grpSpPr>
            <a:xfrm>
              <a:off x="56077" y="56077"/>
              <a:ext cx="3403767" cy="3514762"/>
              <a:chOff x="12968" y="12968"/>
              <a:chExt cx="787132" cy="812800"/>
            </a:xfrm>
          </p:grpSpPr>
          <p:sp>
            <p:nvSpPr>
              <p:cNvPr id="24" name="Freeform 33">
                <a:extLst>
                  <a:ext uri="{FF2B5EF4-FFF2-40B4-BE49-F238E27FC236}">
                    <a16:creationId xmlns:a16="http://schemas.microsoft.com/office/drawing/2014/main" id="{08F4DD3B-9631-18AE-E5A5-F8A62987B9C0}"/>
                  </a:ext>
                </a:extLst>
              </p:cNvPr>
              <p:cNvSpPr/>
              <p:nvPr/>
            </p:nvSpPr>
            <p:spPr>
              <a:xfrm>
                <a:off x="12968" y="12968"/>
                <a:ext cx="787132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786864" h="786864">
                    <a:moveTo>
                      <a:pt x="422397" y="15997"/>
                    </a:moveTo>
                    <a:lnTo>
                      <a:pt x="770867" y="364467"/>
                    </a:lnTo>
                    <a:cubicBezTo>
                      <a:pt x="786864" y="380464"/>
                      <a:pt x="786864" y="406400"/>
                      <a:pt x="770867" y="422397"/>
                    </a:cubicBezTo>
                    <a:lnTo>
                      <a:pt x="422397" y="770867"/>
                    </a:lnTo>
                    <a:cubicBezTo>
                      <a:pt x="406400" y="786864"/>
                      <a:pt x="380464" y="786864"/>
                      <a:pt x="364467" y="770867"/>
                    </a:cubicBezTo>
                    <a:lnTo>
                      <a:pt x="15997" y="422397"/>
                    </a:lnTo>
                    <a:cubicBezTo>
                      <a:pt x="0" y="406400"/>
                      <a:pt x="0" y="380464"/>
                      <a:pt x="15997" y="364467"/>
                    </a:cubicBezTo>
                    <a:lnTo>
                      <a:pt x="364467" y="15997"/>
                    </a:lnTo>
                    <a:cubicBezTo>
                      <a:pt x="380464" y="0"/>
                      <a:pt x="406400" y="0"/>
                      <a:pt x="422397" y="15997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675" cap="sq">
                <a:solidFill>
                  <a:srgbClr val="BADBA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TextBox 34">
                <a:extLst>
                  <a:ext uri="{FF2B5EF4-FFF2-40B4-BE49-F238E27FC236}">
                    <a16:creationId xmlns:a16="http://schemas.microsoft.com/office/drawing/2014/main" id="{175CA0CD-10D7-B9B2-F874-A85E540E381D}"/>
                  </a:ext>
                </a:extLst>
              </p:cNvPr>
              <p:cNvSpPr txBox="1"/>
              <p:nvPr/>
            </p:nvSpPr>
            <p:spPr>
              <a:xfrm>
                <a:off x="139700" y="82550"/>
                <a:ext cx="533400" cy="590550"/>
              </a:xfrm>
              <a:prstGeom prst="rect">
                <a:avLst/>
              </a:prstGeom>
            </p:spPr>
            <p:txBody>
              <a:bodyPr lIns="84000" tIns="84000" rIns="84000" bIns="84000" rtlCol="0" anchor="ctr"/>
              <a:lstStyle/>
              <a:p>
                <a:pPr algn="ctr">
                  <a:lnSpc>
                    <a:spcPts val="2131"/>
                  </a:lnSpc>
                </a:pPr>
                <a:endParaRPr/>
              </a:p>
            </p:txBody>
          </p:sp>
        </p:grpSp>
        <p:sp>
          <p:nvSpPr>
            <p:cNvPr id="12" name="TextBox 35">
              <a:extLst>
                <a:ext uri="{FF2B5EF4-FFF2-40B4-BE49-F238E27FC236}">
                  <a16:creationId xmlns:a16="http://schemas.microsoft.com/office/drawing/2014/main" id="{AE3DEDC4-78C9-FAA6-9A64-82EE04B6BB6C}"/>
                </a:ext>
              </a:extLst>
            </p:cNvPr>
            <p:cNvSpPr txBox="1"/>
            <p:nvPr/>
          </p:nvSpPr>
          <p:spPr>
            <a:xfrm>
              <a:off x="561201" y="1101713"/>
              <a:ext cx="2397208" cy="881435"/>
            </a:xfrm>
            <a:prstGeom prst="rect">
              <a:avLst/>
            </a:prstGeom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/>
              <a:r>
                <a:rPr lang="ja-JP" altLang="en-US" sz="2200" spc="206" dirty="0">
                  <a:solidFill>
                    <a:srgbClr val="5D5D5D"/>
                  </a:solidFill>
                  <a:ea typeface="Zen Maru Gothic Bold"/>
                </a:rPr>
                <a:t>七夕まつりに</a:t>
              </a:r>
              <a:endParaRPr lang="en-US" altLang="ja-JP" sz="2200" spc="206" dirty="0">
                <a:solidFill>
                  <a:srgbClr val="5D5D5D"/>
                </a:solidFill>
                <a:ea typeface="Zen Maru Gothic Bold"/>
              </a:endParaRPr>
            </a:p>
            <a:p>
              <a:pPr algn="ctr"/>
              <a:r>
                <a:rPr lang="ja-JP" altLang="en-US" sz="2200" spc="206" dirty="0">
                  <a:solidFill>
                    <a:srgbClr val="5D5D5D"/>
                  </a:solidFill>
                  <a:ea typeface="Zen Maru Gothic Bold"/>
                </a:rPr>
                <a:t>参加しよう！</a:t>
              </a:r>
              <a:endParaRPr lang="en-US" sz="2200" spc="206" dirty="0">
                <a:solidFill>
                  <a:srgbClr val="5D5D5D"/>
                </a:solidFill>
                <a:ea typeface="Zen Maru Gothic Bold"/>
              </a:endParaRPr>
            </a:p>
          </p:txBody>
        </p:sp>
        <p:sp>
          <p:nvSpPr>
            <p:cNvPr id="22" name="TextBox 36">
              <a:extLst>
                <a:ext uri="{FF2B5EF4-FFF2-40B4-BE49-F238E27FC236}">
                  <a16:creationId xmlns:a16="http://schemas.microsoft.com/office/drawing/2014/main" id="{E0A36E4E-A032-2A7D-DBDC-273AEACFBF8B}"/>
                </a:ext>
              </a:extLst>
            </p:cNvPr>
            <p:cNvSpPr txBox="1"/>
            <p:nvPr/>
          </p:nvSpPr>
          <p:spPr>
            <a:xfrm>
              <a:off x="946613" y="671468"/>
              <a:ext cx="1762442" cy="4407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/>
              <a:r>
                <a:rPr lang="ja-JP" altLang="en-US" sz="2200" spc="206" dirty="0">
                  <a:solidFill>
                    <a:srgbClr val="5D5D5D"/>
                  </a:solidFill>
                  <a:ea typeface="Zen Maru Gothic Bold"/>
                </a:rPr>
                <a:t>５</a:t>
              </a:r>
              <a:r>
                <a:rPr lang="en-US" sz="2200" spc="206" dirty="0">
                  <a:solidFill>
                    <a:srgbClr val="5D5D5D"/>
                  </a:solidFill>
                  <a:ea typeface="Zen Maru Gothic Bold"/>
                </a:rPr>
                <a:t>日</a:t>
              </a:r>
              <a:r>
                <a:rPr lang="ja-JP" altLang="en-US" sz="2200" spc="206" dirty="0">
                  <a:solidFill>
                    <a:srgbClr val="5D5D5D"/>
                  </a:solidFill>
                  <a:ea typeface="Zen Maru Gothic Bold"/>
                </a:rPr>
                <a:t>（金）</a:t>
              </a:r>
              <a:endParaRPr lang="en-US" altLang="ja-JP" sz="2200" spc="206" dirty="0">
                <a:solidFill>
                  <a:srgbClr val="5D5D5D"/>
                </a:solidFill>
                <a:ea typeface="Zen Maru Gothic Bold"/>
              </a:endParaRPr>
            </a:p>
          </p:txBody>
        </p:sp>
        <p:sp>
          <p:nvSpPr>
            <p:cNvPr id="43" name="TextBox 36">
              <a:extLst>
                <a:ext uri="{FF2B5EF4-FFF2-40B4-BE49-F238E27FC236}">
                  <a16:creationId xmlns:a16="http://schemas.microsoft.com/office/drawing/2014/main" id="{5F6204B6-04C1-4832-D1AE-8F81CA96A3AC}"/>
                </a:ext>
              </a:extLst>
            </p:cNvPr>
            <p:cNvSpPr txBox="1"/>
            <p:nvPr/>
          </p:nvSpPr>
          <p:spPr>
            <a:xfrm>
              <a:off x="933261" y="2003648"/>
              <a:ext cx="1677002" cy="32052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ja-JP" altLang="en-US" sz="1600" spc="206" dirty="0">
                  <a:solidFill>
                    <a:srgbClr val="5D5D5D"/>
                  </a:solidFill>
                  <a:ea typeface="Zen Maru Gothic Bold"/>
                </a:rPr>
                <a:t>＊定員２組＊</a:t>
              </a:r>
              <a:endParaRPr lang="en-US" altLang="ja-JP" sz="1600" spc="206" dirty="0">
                <a:solidFill>
                  <a:srgbClr val="5D5D5D"/>
                </a:solidFill>
                <a:ea typeface="Zen Maru Gothic Bold"/>
              </a:endParaRPr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AC3B62A1-441C-5AFB-29AC-66B52C4E9AFF}"/>
                </a:ext>
              </a:extLst>
            </p:cNvPr>
            <p:cNvSpPr txBox="1"/>
            <p:nvPr/>
          </p:nvSpPr>
          <p:spPr>
            <a:xfrm>
              <a:off x="996459" y="2492355"/>
              <a:ext cx="1677002" cy="6009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ja-JP" altLang="en-US" sz="1500" spc="206" dirty="0">
                  <a:solidFill>
                    <a:srgbClr val="5D5D5D"/>
                  </a:solidFill>
                  <a:ea typeface="Zen Maru Gothic Bold"/>
                </a:rPr>
                <a:t>申込締切日</a:t>
              </a:r>
              <a:endParaRPr lang="en-US" altLang="ja-JP" sz="1500" spc="206" dirty="0">
                <a:solidFill>
                  <a:srgbClr val="5D5D5D"/>
                </a:solidFill>
                <a:ea typeface="Zen Maru Gothic Bold"/>
              </a:endParaRPr>
            </a:p>
            <a:p>
              <a:pPr algn="ctr"/>
              <a:r>
                <a:rPr lang="en-US" altLang="ja-JP" sz="1500" spc="206" dirty="0">
                  <a:solidFill>
                    <a:srgbClr val="5D5D5D"/>
                  </a:solidFill>
                  <a:ea typeface="Zen Maru Gothic Bold"/>
                </a:rPr>
                <a:t>6/14</a:t>
              </a:r>
              <a:r>
                <a:rPr lang="ja-JP" altLang="en-US" sz="1500" spc="206" dirty="0">
                  <a:solidFill>
                    <a:srgbClr val="5D5D5D"/>
                  </a:solidFill>
                  <a:ea typeface="Zen Maru Gothic Bold"/>
                </a:rPr>
                <a:t>（金）</a:t>
              </a:r>
              <a:endParaRPr lang="en-US" altLang="ja-JP" sz="1500" spc="206" dirty="0">
                <a:solidFill>
                  <a:srgbClr val="5D5D5D"/>
                </a:solidFill>
                <a:ea typeface="Zen Maru Gothic Bold"/>
              </a:endParaRPr>
            </a:p>
          </p:txBody>
        </p:sp>
      </p:grpSp>
      <p:grpSp>
        <p:nvGrpSpPr>
          <p:cNvPr id="28" name="Group 49">
            <a:extLst>
              <a:ext uri="{FF2B5EF4-FFF2-40B4-BE49-F238E27FC236}">
                <a16:creationId xmlns:a16="http://schemas.microsoft.com/office/drawing/2014/main" id="{A4099CA6-06D5-FFEE-CA46-EACC8DD9908C}"/>
              </a:ext>
            </a:extLst>
          </p:cNvPr>
          <p:cNvGrpSpPr/>
          <p:nvPr/>
        </p:nvGrpSpPr>
        <p:grpSpPr>
          <a:xfrm>
            <a:off x="3643216" y="2060848"/>
            <a:ext cx="3312000" cy="2700000"/>
            <a:chOff x="55307" y="55308"/>
            <a:chExt cx="3355903" cy="3447845"/>
          </a:xfrm>
        </p:grpSpPr>
        <p:grpSp>
          <p:nvGrpSpPr>
            <p:cNvPr id="29" name="Group 50">
              <a:extLst>
                <a:ext uri="{FF2B5EF4-FFF2-40B4-BE49-F238E27FC236}">
                  <a16:creationId xmlns:a16="http://schemas.microsoft.com/office/drawing/2014/main" id="{EC6202FF-9602-E348-7619-8998ACF88B65}"/>
                </a:ext>
              </a:extLst>
            </p:cNvPr>
            <p:cNvGrpSpPr/>
            <p:nvPr/>
          </p:nvGrpSpPr>
          <p:grpSpPr>
            <a:xfrm>
              <a:off x="55307" y="55308"/>
              <a:ext cx="3355903" cy="3447845"/>
              <a:chOff x="12968" y="12968"/>
              <a:chExt cx="786864" cy="808422"/>
            </a:xfrm>
          </p:grpSpPr>
          <p:sp>
            <p:nvSpPr>
              <p:cNvPr id="32" name="Freeform 51">
                <a:extLst>
                  <a:ext uri="{FF2B5EF4-FFF2-40B4-BE49-F238E27FC236}">
                    <a16:creationId xmlns:a16="http://schemas.microsoft.com/office/drawing/2014/main" id="{3A974B30-F468-4558-50C6-278E83ECBB2B}"/>
                  </a:ext>
                </a:extLst>
              </p:cNvPr>
              <p:cNvSpPr/>
              <p:nvPr/>
            </p:nvSpPr>
            <p:spPr>
              <a:xfrm>
                <a:off x="12968" y="12968"/>
                <a:ext cx="786864" cy="808422"/>
              </a:xfrm>
              <a:custGeom>
                <a:avLst/>
                <a:gdLst/>
                <a:ahLst/>
                <a:cxnLst/>
                <a:rect l="l" t="t" r="r" b="b"/>
                <a:pathLst>
                  <a:path w="786864" h="786864">
                    <a:moveTo>
                      <a:pt x="422397" y="15997"/>
                    </a:moveTo>
                    <a:lnTo>
                      <a:pt x="770867" y="364467"/>
                    </a:lnTo>
                    <a:cubicBezTo>
                      <a:pt x="786864" y="380464"/>
                      <a:pt x="786864" y="406400"/>
                      <a:pt x="770867" y="422397"/>
                    </a:cubicBezTo>
                    <a:lnTo>
                      <a:pt x="422397" y="770867"/>
                    </a:lnTo>
                    <a:cubicBezTo>
                      <a:pt x="406400" y="786864"/>
                      <a:pt x="380464" y="786864"/>
                      <a:pt x="364467" y="770867"/>
                    </a:cubicBezTo>
                    <a:lnTo>
                      <a:pt x="15997" y="422397"/>
                    </a:lnTo>
                    <a:cubicBezTo>
                      <a:pt x="0" y="406400"/>
                      <a:pt x="0" y="380464"/>
                      <a:pt x="15997" y="364467"/>
                    </a:cubicBezTo>
                    <a:lnTo>
                      <a:pt x="364467" y="15997"/>
                    </a:lnTo>
                    <a:cubicBezTo>
                      <a:pt x="380464" y="0"/>
                      <a:pt x="406400" y="0"/>
                      <a:pt x="422397" y="15997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675" cap="sq">
                <a:solidFill>
                  <a:srgbClr val="FF917B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TextBox 52">
                <a:extLst>
                  <a:ext uri="{FF2B5EF4-FFF2-40B4-BE49-F238E27FC236}">
                    <a16:creationId xmlns:a16="http://schemas.microsoft.com/office/drawing/2014/main" id="{B3EAF404-393E-9C26-3A8B-153C7654DF92}"/>
                  </a:ext>
                </a:extLst>
              </p:cNvPr>
              <p:cNvSpPr txBox="1"/>
              <p:nvPr/>
            </p:nvSpPr>
            <p:spPr>
              <a:xfrm>
                <a:off x="139700" y="82550"/>
                <a:ext cx="533400" cy="590550"/>
              </a:xfrm>
              <a:prstGeom prst="rect">
                <a:avLst/>
              </a:prstGeom>
            </p:spPr>
            <p:txBody>
              <a:bodyPr lIns="84000" tIns="84000" rIns="84000" bIns="84000" rtlCol="0" anchor="ctr"/>
              <a:lstStyle/>
              <a:p>
                <a:pPr marL="0" lvl="0" indent="0" algn="ctr">
                  <a:lnSpc>
                    <a:spcPts val="2131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0" name="TextBox 53">
              <a:extLst>
                <a:ext uri="{FF2B5EF4-FFF2-40B4-BE49-F238E27FC236}">
                  <a16:creationId xmlns:a16="http://schemas.microsoft.com/office/drawing/2014/main" id="{20A5DB47-60CB-5AB6-9A8C-26FEF6C342B7}"/>
                </a:ext>
              </a:extLst>
            </p:cNvPr>
            <p:cNvSpPr txBox="1"/>
            <p:nvPr/>
          </p:nvSpPr>
          <p:spPr>
            <a:xfrm>
              <a:off x="821351" y="773512"/>
              <a:ext cx="1949887" cy="41267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ja-JP" altLang="en-US" sz="2100" spc="204" dirty="0">
                  <a:solidFill>
                    <a:srgbClr val="5D5D5D"/>
                  </a:solidFill>
                  <a:ea typeface="Zen Maru Gothic Bold"/>
                </a:rPr>
                <a:t>２５</a:t>
              </a:r>
              <a:r>
                <a:rPr lang="en-US" sz="2100" spc="204" dirty="0">
                  <a:solidFill>
                    <a:srgbClr val="5D5D5D"/>
                  </a:solidFill>
                  <a:ea typeface="Zen Maru Gothic Bold"/>
                </a:rPr>
                <a:t>日</a:t>
              </a:r>
              <a:r>
                <a:rPr lang="ja-JP" altLang="en-US" sz="2100" spc="204" dirty="0">
                  <a:solidFill>
                    <a:srgbClr val="5D5D5D"/>
                  </a:solidFill>
                  <a:ea typeface="Zen Maru Gothic Bold"/>
                </a:rPr>
                <a:t>（木）</a:t>
              </a:r>
              <a:endParaRPr lang="en-US" sz="2100" spc="204" dirty="0">
                <a:solidFill>
                  <a:srgbClr val="5D5D5D"/>
                </a:solidFill>
                <a:ea typeface="Zen Maru Gothic Bold"/>
              </a:endParaRPr>
            </a:p>
          </p:txBody>
        </p:sp>
        <p:sp>
          <p:nvSpPr>
            <p:cNvPr id="31" name="TextBox 54">
              <a:extLst>
                <a:ext uri="{FF2B5EF4-FFF2-40B4-BE49-F238E27FC236}">
                  <a16:creationId xmlns:a16="http://schemas.microsoft.com/office/drawing/2014/main" id="{E29307A1-FA90-038A-C301-2C7852E10DF2}"/>
                </a:ext>
              </a:extLst>
            </p:cNvPr>
            <p:cNvSpPr txBox="1"/>
            <p:nvPr/>
          </p:nvSpPr>
          <p:spPr>
            <a:xfrm>
              <a:off x="531499" y="1154247"/>
              <a:ext cx="2471390" cy="86933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ja-JP" altLang="en-US" sz="2200" spc="204" dirty="0">
                  <a:solidFill>
                    <a:srgbClr val="5D5D5D"/>
                  </a:solidFill>
                  <a:ea typeface="Zen Maru Gothic Bold"/>
                </a:rPr>
                <a:t>水クッションを</a:t>
              </a:r>
              <a:endParaRPr lang="en-US" altLang="ja-JP" sz="2200" spc="204" dirty="0">
                <a:solidFill>
                  <a:srgbClr val="5D5D5D"/>
                </a:solidFill>
                <a:ea typeface="Zen Maru Gothic Bold"/>
              </a:endParaRPr>
            </a:p>
            <a:p>
              <a:pPr algn="ctr"/>
              <a:r>
                <a:rPr lang="ja-JP" altLang="en-US" sz="2200" spc="204" dirty="0">
                  <a:solidFill>
                    <a:srgbClr val="5D5D5D"/>
                  </a:solidFill>
                  <a:ea typeface="Zen Maru Gothic Bold"/>
                </a:rPr>
                <a:t>作ってみよう</a:t>
              </a:r>
              <a:endParaRPr lang="en-US" sz="2200" spc="204" dirty="0">
                <a:solidFill>
                  <a:srgbClr val="5D5D5D"/>
                </a:solidFill>
                <a:ea typeface="Zen Maru Gothic Bold"/>
              </a:endParaRPr>
            </a:p>
          </p:txBody>
        </p:sp>
        <p:sp>
          <p:nvSpPr>
            <p:cNvPr id="40" name="TextBox 53">
              <a:extLst>
                <a:ext uri="{FF2B5EF4-FFF2-40B4-BE49-F238E27FC236}">
                  <a16:creationId xmlns:a16="http://schemas.microsoft.com/office/drawing/2014/main" id="{F64F4CE3-D2C2-7D60-DD23-1007730596E7}"/>
                </a:ext>
              </a:extLst>
            </p:cNvPr>
            <p:cNvSpPr txBox="1"/>
            <p:nvPr/>
          </p:nvSpPr>
          <p:spPr>
            <a:xfrm>
              <a:off x="976478" y="2038005"/>
              <a:ext cx="1602667" cy="31612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ja-JP" altLang="en-US" sz="1600" spc="204" dirty="0">
                  <a:solidFill>
                    <a:srgbClr val="5D5D5D"/>
                  </a:solidFill>
                  <a:ea typeface="Zen Maru Gothic Bold"/>
                </a:rPr>
                <a:t>＊定員２組＊</a:t>
              </a:r>
              <a:endParaRPr lang="en-US" sz="1600" spc="204" dirty="0">
                <a:solidFill>
                  <a:srgbClr val="5D5D5D"/>
                </a:solidFill>
                <a:ea typeface="Zen Maru Gothic Bold"/>
              </a:endParaRPr>
            </a:p>
          </p:txBody>
        </p:sp>
        <p:sp>
          <p:nvSpPr>
            <p:cNvPr id="75" name="TextBox 53">
              <a:extLst>
                <a:ext uri="{FF2B5EF4-FFF2-40B4-BE49-F238E27FC236}">
                  <a16:creationId xmlns:a16="http://schemas.microsoft.com/office/drawing/2014/main" id="{0EA7ECA0-D6FD-F145-7F5B-CE7E180656C1}"/>
                </a:ext>
              </a:extLst>
            </p:cNvPr>
            <p:cNvSpPr txBox="1"/>
            <p:nvPr/>
          </p:nvSpPr>
          <p:spPr>
            <a:xfrm>
              <a:off x="1021339" y="2485230"/>
              <a:ext cx="1602667" cy="59273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ja-JP" altLang="en-US" sz="1500" spc="204" dirty="0">
                  <a:solidFill>
                    <a:srgbClr val="5D5D5D"/>
                  </a:solidFill>
                  <a:ea typeface="Zen Maru Gothic Bold"/>
                </a:rPr>
                <a:t>申込締切日</a:t>
              </a:r>
              <a:endParaRPr lang="en-US" altLang="ja-JP" sz="1500" spc="204" dirty="0">
                <a:solidFill>
                  <a:srgbClr val="5D5D5D"/>
                </a:solidFill>
                <a:ea typeface="Zen Maru Gothic Bold"/>
              </a:endParaRPr>
            </a:p>
            <a:p>
              <a:pPr algn="ctr"/>
              <a:r>
                <a:rPr lang="en-US" altLang="ja-JP" sz="1500" spc="204" dirty="0">
                  <a:solidFill>
                    <a:srgbClr val="5D5D5D"/>
                  </a:solidFill>
                  <a:ea typeface="Zen Maru Gothic Bold"/>
                </a:rPr>
                <a:t>6/28</a:t>
              </a:r>
              <a:r>
                <a:rPr lang="ja-JP" altLang="en-US" sz="1500" spc="204" dirty="0">
                  <a:solidFill>
                    <a:srgbClr val="5D5D5D"/>
                  </a:solidFill>
                  <a:ea typeface="Zen Maru Gothic Bold"/>
                </a:rPr>
                <a:t>（金）</a:t>
              </a:r>
              <a:endParaRPr lang="en-US" sz="1500" spc="204" dirty="0">
                <a:solidFill>
                  <a:srgbClr val="5D5D5D"/>
                </a:solidFill>
                <a:ea typeface="Zen Maru Gothic Bold"/>
              </a:endParaRPr>
            </a:p>
          </p:txBody>
        </p:sp>
      </p:grpSp>
      <p:pic>
        <p:nvPicPr>
          <p:cNvPr id="61" name="図 60">
            <a:extLst>
              <a:ext uri="{FF2B5EF4-FFF2-40B4-BE49-F238E27FC236}">
                <a16:creationId xmlns:a16="http://schemas.microsoft.com/office/drawing/2014/main" id="{AF081CBA-94BE-0AF9-C141-5BEDDC1632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81" t="1" r="1834" b="62747"/>
          <a:stretch/>
        </p:blipFill>
        <p:spPr>
          <a:xfrm rot="9638342">
            <a:off x="4213547" y="5409184"/>
            <a:ext cx="1699071" cy="1216814"/>
          </a:xfrm>
          <a:prstGeom prst="rect">
            <a:avLst/>
          </a:prstGeom>
        </p:spPr>
      </p:pic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A6F62EA2-3D70-3560-3947-CF6888BE2480}"/>
              </a:ext>
            </a:extLst>
          </p:cNvPr>
          <p:cNvGrpSpPr/>
          <p:nvPr/>
        </p:nvGrpSpPr>
        <p:grpSpPr>
          <a:xfrm>
            <a:off x="2428908" y="5465669"/>
            <a:ext cx="3157450" cy="1347707"/>
            <a:chOff x="904783" y="5113591"/>
            <a:chExt cx="3157450" cy="1347707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7D5808FD-366F-9A0F-B306-EDF08285F0C5}"/>
                </a:ext>
              </a:extLst>
            </p:cNvPr>
            <p:cNvSpPr/>
            <p:nvPr/>
          </p:nvSpPr>
          <p:spPr>
            <a:xfrm>
              <a:off x="904783" y="5144176"/>
              <a:ext cx="3155108" cy="1317122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66CC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Freeform 26">
              <a:extLst>
                <a:ext uri="{FF2B5EF4-FFF2-40B4-BE49-F238E27FC236}">
                  <a16:creationId xmlns:a16="http://schemas.microsoft.com/office/drawing/2014/main" id="{0A461D0E-5F2C-0F41-510D-3947A8768787}"/>
                </a:ext>
              </a:extLst>
            </p:cNvPr>
            <p:cNvSpPr/>
            <p:nvPr/>
          </p:nvSpPr>
          <p:spPr>
            <a:xfrm>
              <a:off x="909476" y="5113591"/>
              <a:ext cx="1620000" cy="720000"/>
            </a:xfrm>
            <a:custGeom>
              <a:avLst/>
              <a:gdLst/>
              <a:ahLst/>
              <a:cxnLst/>
              <a:rect l="l" t="t" r="r" b="b"/>
              <a:pathLst>
                <a:path w="1634032" h="761338">
                  <a:moveTo>
                    <a:pt x="0" y="0"/>
                  </a:moveTo>
                  <a:lnTo>
                    <a:pt x="1634032" y="0"/>
                  </a:lnTo>
                  <a:lnTo>
                    <a:pt x="1634032" y="761338"/>
                  </a:lnTo>
                  <a:lnTo>
                    <a:pt x="0" y="76133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68380F0F-D324-F676-2C22-C903F0ADD9E9}"/>
                </a:ext>
              </a:extLst>
            </p:cNvPr>
            <p:cNvSpPr txBox="1"/>
            <p:nvPr/>
          </p:nvSpPr>
          <p:spPr>
            <a:xfrm>
              <a:off x="2432720" y="5295342"/>
              <a:ext cx="1629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solidFill>
                    <a:srgbClr val="FF75A3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出水中央保育園</a:t>
              </a: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837410A1-3361-508B-CEAC-2818C6D118E5}"/>
                </a:ext>
              </a:extLst>
            </p:cNvPr>
            <p:cNvSpPr txBox="1"/>
            <p:nvPr/>
          </p:nvSpPr>
          <p:spPr>
            <a:xfrm>
              <a:off x="1196628" y="5650129"/>
              <a:ext cx="2711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Zen Maru Gothic Bold"/>
                </a:rPr>
                <a:t>鹿児島県出水市中央町</a:t>
              </a:r>
              <a:r>
                <a:rPr kumimoji="1" lang="en-US" altLang="ja-JP" sz="1200" dirty="0">
                  <a:latin typeface="Zen Maru Gothic Bold"/>
                </a:rPr>
                <a:t>1114</a:t>
              </a:r>
              <a:r>
                <a:rPr kumimoji="1" lang="ja-JP" altLang="en-US" sz="1200" dirty="0">
                  <a:latin typeface="Zen Maru Gothic Bold"/>
                </a:rPr>
                <a:t>番地</a:t>
              </a:r>
              <a:endParaRPr kumimoji="1" lang="en-US" altLang="ja-JP" sz="1200" dirty="0">
                <a:latin typeface="Zen Maru Gothic Bold"/>
              </a:endParaRPr>
            </a:p>
            <a:p>
              <a:r>
                <a:rPr lang="ja-JP" altLang="en-US" sz="1200" dirty="0">
                  <a:latin typeface="Zen Maru Gothic Bold"/>
                </a:rPr>
                <a:t>☎</a:t>
              </a:r>
              <a:r>
                <a:rPr lang="en-US" altLang="ja-JP" sz="1200" dirty="0">
                  <a:latin typeface="Zen Maru Gothic Bold"/>
                </a:rPr>
                <a:t>0996-63-3577</a:t>
              </a:r>
              <a:r>
                <a:rPr lang="ja-JP" altLang="en-US" sz="1200" dirty="0">
                  <a:latin typeface="Zen Maru Gothic Bold"/>
                </a:rPr>
                <a:t>（平日</a:t>
              </a:r>
              <a:r>
                <a:rPr lang="en-US" altLang="ja-JP" sz="1200" dirty="0">
                  <a:latin typeface="Zen Maru Gothic Bold"/>
                </a:rPr>
                <a:t>9:00</a:t>
              </a:r>
              <a:r>
                <a:rPr lang="ja-JP" altLang="en-US" sz="1200" dirty="0">
                  <a:latin typeface="Zen Maru Gothic Bold"/>
                </a:rPr>
                <a:t>～</a:t>
              </a:r>
              <a:r>
                <a:rPr lang="en-US" altLang="ja-JP" sz="1200" dirty="0">
                  <a:latin typeface="Zen Maru Gothic Bold"/>
                </a:rPr>
                <a:t>17:00</a:t>
              </a:r>
              <a:r>
                <a:rPr lang="ja-JP" altLang="en-US" sz="1200" dirty="0">
                  <a:latin typeface="Zen Maru Gothic Bold"/>
                </a:rPr>
                <a:t>）</a:t>
              </a:r>
              <a:endParaRPr lang="en-US" altLang="ja-JP" sz="1200" dirty="0">
                <a:latin typeface="Zen Maru Gothic Bold"/>
              </a:endParaRPr>
            </a:p>
            <a:p>
              <a:r>
                <a:rPr kumimoji="1" lang="ja-JP" altLang="en-US" sz="1200" dirty="0">
                  <a:latin typeface="Zen Maru Gothic Bold"/>
                </a:rPr>
                <a:t>担当：田中・牧内</a:t>
              </a:r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81248C37-2096-4E82-FA7B-89665645E9A8}"/>
              </a:ext>
            </a:extLst>
          </p:cNvPr>
          <p:cNvGrpSpPr/>
          <p:nvPr/>
        </p:nvGrpSpPr>
        <p:grpSpPr>
          <a:xfrm>
            <a:off x="174182" y="4467725"/>
            <a:ext cx="1956836" cy="1337539"/>
            <a:chOff x="7205226" y="2036409"/>
            <a:chExt cx="1845777" cy="1337539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ACA57475-B085-E6EC-5ABC-9CAC7CFE4361}"/>
                </a:ext>
              </a:extLst>
            </p:cNvPr>
            <p:cNvSpPr/>
            <p:nvPr/>
          </p:nvSpPr>
          <p:spPr>
            <a:xfrm>
              <a:off x="7205226" y="2036409"/>
              <a:ext cx="1845777" cy="1234775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CC99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Zen Maru Gothic Bold" panose="020B0600070205080204" charset="-128"/>
                <a:ea typeface="Zen Maru Gothic Bold" panose="020B0600070205080204" charset="-128"/>
              </a:endParaRP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CC78D419-AB0B-B222-EB40-825C834B5F6A}"/>
                </a:ext>
              </a:extLst>
            </p:cNvPr>
            <p:cNvSpPr txBox="1"/>
            <p:nvPr/>
          </p:nvSpPr>
          <p:spPr>
            <a:xfrm>
              <a:off x="7399593" y="2084986"/>
              <a:ext cx="1403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★開催予定時間★</a:t>
              </a:r>
              <a:endParaRPr kumimoji="1" lang="en-US" altLang="ja-JP" sz="1200" dirty="0">
                <a:solidFill>
                  <a:srgbClr val="00B050"/>
                </a:solidFill>
                <a:latin typeface="Zen Maru Gothic Bold" panose="020B0600070205080204" charset="-128"/>
                <a:ea typeface="Zen Maru Gothic Bold" panose="020B0600070205080204" charset="-128"/>
              </a:endParaRPr>
            </a:p>
            <a:p>
              <a:pPr algn="ctr"/>
              <a:r>
                <a:rPr kumimoji="1" lang="en-US" altLang="ja-JP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10</a:t>
              </a:r>
              <a:r>
                <a:rPr kumimoji="1" lang="ja-JP" altLang="en-US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：</a:t>
              </a:r>
              <a:r>
                <a:rPr kumimoji="1" lang="en-US" altLang="ja-JP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15</a:t>
              </a:r>
              <a:r>
                <a:rPr kumimoji="1" lang="ja-JP" altLang="en-US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～</a:t>
              </a:r>
              <a:r>
                <a:rPr kumimoji="1" lang="en-US" altLang="ja-JP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10</a:t>
              </a:r>
              <a:r>
                <a:rPr kumimoji="1" lang="ja-JP" altLang="en-US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：</a:t>
              </a:r>
              <a:r>
                <a:rPr kumimoji="1" lang="en-US" altLang="ja-JP" sz="1200" dirty="0">
                  <a:solidFill>
                    <a:srgbClr val="00B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45</a:t>
              </a:r>
              <a:endParaRPr kumimoji="1" lang="ja-JP" altLang="en-US" sz="1200" dirty="0">
                <a:solidFill>
                  <a:srgbClr val="00B050"/>
                </a:solidFill>
                <a:latin typeface="Zen Maru Gothic Bold" panose="020B0600070205080204" charset="-128"/>
                <a:ea typeface="Zen Maru Gothic Bold" panose="020B0600070205080204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BB9EFABB-760B-D59C-552C-BF8309DD33EC}"/>
                </a:ext>
              </a:extLst>
            </p:cNvPr>
            <p:cNvSpPr txBox="1"/>
            <p:nvPr/>
          </p:nvSpPr>
          <p:spPr>
            <a:xfrm>
              <a:off x="7284068" y="2542951"/>
              <a:ext cx="16741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solidFill>
                    <a:srgbClr val="FF5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★対象★</a:t>
              </a:r>
              <a:endParaRPr kumimoji="1" lang="en-US" altLang="ja-JP" sz="1200" dirty="0">
                <a:solidFill>
                  <a:srgbClr val="FF5050"/>
                </a:solidFill>
                <a:latin typeface="Zen Maru Gothic Bold" panose="020B0600070205080204" charset="-128"/>
                <a:ea typeface="Zen Maru Gothic Bold" panose="020B0600070205080204" charset="-128"/>
              </a:endParaRPr>
            </a:p>
            <a:p>
              <a:pPr algn="ctr"/>
              <a:r>
                <a:rPr kumimoji="1" lang="ja-JP" altLang="en-US" sz="1200" dirty="0">
                  <a:solidFill>
                    <a:srgbClr val="FF5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０～５歳のお子さまと</a:t>
              </a:r>
              <a:endParaRPr kumimoji="1" lang="en-US" altLang="ja-JP" sz="1200" dirty="0">
                <a:solidFill>
                  <a:srgbClr val="FF5050"/>
                </a:solidFill>
                <a:latin typeface="Zen Maru Gothic Bold" panose="020B0600070205080204" charset="-128"/>
                <a:ea typeface="Zen Maru Gothic Bold" panose="020B0600070205080204" charset="-128"/>
              </a:endParaRPr>
            </a:p>
            <a:p>
              <a:pPr algn="ctr"/>
              <a:r>
                <a:rPr kumimoji="1" lang="ja-JP" altLang="en-US" sz="1200" dirty="0">
                  <a:solidFill>
                    <a:srgbClr val="FF5050"/>
                  </a:solidFill>
                  <a:latin typeface="Zen Maru Gothic Bold" panose="020B0600070205080204" charset="-128"/>
                  <a:ea typeface="Zen Maru Gothic Bold" panose="020B0600070205080204" charset="-128"/>
                </a:rPr>
                <a:t>保護者さま</a:t>
              </a:r>
            </a:p>
          </p:txBody>
        </p:sp>
      </p:grp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8690ED9A-B3AD-3691-7171-538C49506621}"/>
              </a:ext>
            </a:extLst>
          </p:cNvPr>
          <p:cNvSpPr/>
          <p:nvPr/>
        </p:nvSpPr>
        <p:spPr>
          <a:xfrm>
            <a:off x="6975113" y="1939812"/>
            <a:ext cx="2658407" cy="129485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99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latin typeface="Zen Maru Gothic Bold" panose="020B0600070205080204" charset="-128"/>
              <a:ea typeface="Zen Maru Gothic Bold" panose="020B0600070205080204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4328598-3EE7-CD2C-28E2-75561316F970}"/>
              </a:ext>
            </a:extLst>
          </p:cNvPr>
          <p:cNvSpPr txBox="1"/>
          <p:nvPr/>
        </p:nvSpPr>
        <p:spPr>
          <a:xfrm>
            <a:off x="7091117" y="1982660"/>
            <a:ext cx="236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予約制</a:t>
            </a:r>
            <a:r>
              <a:rPr kumimoji="1" lang="ja-JP" altLang="en-US" sz="1200" dirty="0">
                <a:solidFill>
                  <a:schemeClr val="accent5">
                    <a:lumMod val="50000"/>
                  </a:schemeClr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となります。</a:t>
            </a:r>
            <a:endParaRPr kumimoji="1" lang="en-US" altLang="ja-JP" sz="1200" dirty="0">
              <a:solidFill>
                <a:schemeClr val="accent5">
                  <a:lumMod val="50000"/>
                </a:schemeClr>
              </a:solidFill>
              <a:latin typeface="Zen Maru Gothic Bold" panose="020B0600070205080204" charset="-128"/>
              <a:ea typeface="Zen Maru Gothic Bold" panose="020B0600070205080204" charset="-128"/>
            </a:endParaRPr>
          </a:p>
          <a:p>
            <a:r>
              <a:rPr kumimoji="1" lang="ja-JP" altLang="en-US" sz="1200" dirty="0">
                <a:solidFill>
                  <a:schemeClr val="accent5">
                    <a:lumMod val="50000"/>
                  </a:schemeClr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各日に記載の申込締切日までに</a:t>
            </a:r>
            <a:endParaRPr kumimoji="1" lang="en-US" altLang="ja-JP" sz="1200" dirty="0">
              <a:solidFill>
                <a:schemeClr val="accent5">
                  <a:lumMod val="50000"/>
                </a:schemeClr>
              </a:solidFill>
              <a:latin typeface="Zen Maru Gothic Bold" panose="020B0600070205080204" charset="-128"/>
              <a:ea typeface="Zen Maru Gothic Bold" panose="020B0600070205080204" charset="-128"/>
            </a:endParaRPr>
          </a:p>
          <a:p>
            <a:r>
              <a:rPr kumimoji="1" lang="ja-JP" altLang="en-US" sz="1200" dirty="0">
                <a:solidFill>
                  <a:schemeClr val="accent5">
                    <a:lumMod val="50000"/>
                  </a:schemeClr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お電話にてお申し込みください。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8C00F94-1D35-2FB6-360F-3CA75323E4D1}"/>
              </a:ext>
            </a:extLst>
          </p:cNvPr>
          <p:cNvSpPr txBox="1"/>
          <p:nvPr/>
        </p:nvSpPr>
        <p:spPr>
          <a:xfrm>
            <a:off x="7084691" y="2604747"/>
            <a:ext cx="1543689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5">
                    <a:lumMod val="50000"/>
                  </a:schemeClr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参加費は無料です。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87AB110-EDCB-502A-5DBB-625EB1ABDA23}"/>
              </a:ext>
            </a:extLst>
          </p:cNvPr>
          <p:cNvSpPr txBox="1"/>
          <p:nvPr/>
        </p:nvSpPr>
        <p:spPr>
          <a:xfrm>
            <a:off x="7087794" y="2849372"/>
            <a:ext cx="2617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予定は変更になることがあります。</a:t>
            </a:r>
            <a:endParaRPr kumimoji="1" lang="ja-JP" altLang="en-US" sz="1200" dirty="0">
              <a:solidFill>
                <a:schemeClr val="accent5">
                  <a:lumMod val="50000"/>
                </a:schemeClr>
              </a:solidFill>
              <a:latin typeface="Zen Maru Gothic Bold" panose="020B0600070205080204" charset="-128"/>
              <a:ea typeface="Zen Maru Gothic Bold" panose="020B0600070205080204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16FEEE0-B0AE-0A8B-9EA7-7C0E8409CEE6}"/>
              </a:ext>
            </a:extLst>
          </p:cNvPr>
          <p:cNvSpPr txBox="1"/>
          <p:nvPr/>
        </p:nvSpPr>
        <p:spPr>
          <a:xfrm>
            <a:off x="6956358" y="3646634"/>
            <a:ext cx="210109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9900"/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園見学もお気軽に</a:t>
            </a:r>
            <a:endParaRPr kumimoji="1" lang="en-US" altLang="ja-JP" b="1" dirty="0">
              <a:solidFill>
                <a:srgbClr val="FF9900"/>
              </a:solidFill>
              <a:latin typeface="Zen Maru Gothic Bold" panose="020B0600070205080204" charset="-128"/>
              <a:ea typeface="Zen Maru Gothic Bold" panose="020B0600070205080204" charset="-128"/>
            </a:endParaRPr>
          </a:p>
          <a:p>
            <a:r>
              <a:rPr kumimoji="1" lang="ja-JP" altLang="en-US" b="1" dirty="0">
                <a:solidFill>
                  <a:srgbClr val="FF9900"/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ご相談ください♪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A3B0B97-C893-7D22-A26C-68A838F2C5AF}"/>
              </a:ext>
            </a:extLst>
          </p:cNvPr>
          <p:cNvSpPr txBox="1"/>
          <p:nvPr/>
        </p:nvSpPr>
        <p:spPr>
          <a:xfrm>
            <a:off x="1961518" y="4744600"/>
            <a:ext cx="493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700" b="1" dirty="0">
                <a:solidFill>
                  <a:srgbClr val="0070C0"/>
                </a:solidFill>
                <a:latin typeface="Zen Maru Gothic Bold" panose="020B0600070205080204" charset="-128"/>
                <a:ea typeface="Zen Maru Gothic Bold" panose="020B0600070205080204" charset="-128"/>
              </a:rPr>
              <a:t>保育園に遊びに来ませんか？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64677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737a5d-9861-44d0-a7d3-d1f49e1b629b">
      <Terms xmlns="http://schemas.microsoft.com/office/infopath/2007/PartnerControls"/>
    </lcf76f155ced4ddcb4097134ff3c332f>
    <TaxCatchAll xmlns="b6e11dde-1002-4709-afc2-f69c44175eb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C1C3A1F13C6C1429F1414868A8BC22F" ma:contentTypeVersion="18" ma:contentTypeDescription="新しいドキュメントを作成します。" ma:contentTypeScope="" ma:versionID="2644daeb40a728149a31f5a0ece9b7c3">
  <xsd:schema xmlns:xsd="http://www.w3.org/2001/XMLSchema" xmlns:xs="http://www.w3.org/2001/XMLSchema" xmlns:p="http://schemas.microsoft.com/office/2006/metadata/properties" xmlns:ns2="d7737a5d-9861-44d0-a7d3-d1f49e1b629b" xmlns:ns3="b6e11dde-1002-4709-afc2-f69c44175ebe" targetNamespace="http://schemas.microsoft.com/office/2006/metadata/properties" ma:root="true" ma:fieldsID="e81b38d4eae0f2c8cc045448bf814cb8" ns2:_="" ns3:_="">
    <xsd:import namespace="d7737a5d-9861-44d0-a7d3-d1f49e1b629b"/>
    <xsd:import namespace="b6e11dde-1002-4709-afc2-f69c44175e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37a5d-9861-44d0-a7d3-d1f49e1b6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07de796-b30b-44d5-8819-c35727e702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11dde-1002-4709-afc2-f69c44175e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0B2D696-AFDF-4D0F-BECF-52C915E6F98A}" ma:internalName="TaxCatchAll" ma:showField="CatchAllData" ma:web="{55067575-7174-47d0-a586-09dc2039b3a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DCD43A-A638-4F2D-BE24-6526F3EF8DE1}">
  <ds:schemaRefs>
    <ds:schemaRef ds:uri="http://schemas.microsoft.com/office/infopath/2007/PartnerControls"/>
    <ds:schemaRef ds:uri="http://purl.org/dc/elements/1.1/"/>
    <ds:schemaRef ds:uri="d7737a5d-9861-44d0-a7d3-d1f49e1b629b"/>
    <ds:schemaRef ds:uri="http://schemas.microsoft.com/office/2006/metadata/properties"/>
    <ds:schemaRef ds:uri="b6e11dde-1002-4709-afc2-f69c44175eb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4A14EA-AF8B-4232-A357-08B7FDF242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8DC700-E143-4941-9580-FBB0ACB5E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737a5d-9861-44d0-a7d3-d1f49e1b629b"/>
    <ds:schemaRef ds:uri="b6e11dde-1002-4709-afc2-f69c44175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137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Zen Maru Gothic Bold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Nichii</dc:creator>
  <cp:lastModifiedBy>ＮＫ出水中央保育園</cp:lastModifiedBy>
  <cp:revision>112</cp:revision>
  <cp:lastPrinted>2024-05-14T07:19:40Z</cp:lastPrinted>
  <dcterms:created xsi:type="dcterms:W3CDTF">2018-02-06T08:01:32Z</dcterms:created>
  <dcterms:modified xsi:type="dcterms:W3CDTF">2024-05-14T08:31:47Z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0x0101007C1C3A1F13C6C1429F1414868A8BC22F</vt:lpwstr>
  </property>
  <property fmtid="{D5CDD505-2E9C-101B-9397-08002B2CF9AE}" pid="3" name="MediaServiceImageTags">
    <vt:lpwstr/>
  </property>
</Properties>
</file>